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29" r:id="rId2"/>
    <p:sldId id="541" r:id="rId3"/>
    <p:sldId id="551" r:id="rId4"/>
    <p:sldId id="552" r:id="rId5"/>
    <p:sldId id="553" r:id="rId6"/>
    <p:sldId id="256" r:id="rId7"/>
    <p:sldId id="263" r:id="rId8"/>
    <p:sldId id="396" r:id="rId9"/>
    <p:sldId id="538" r:id="rId10"/>
    <p:sldId id="554" r:id="rId11"/>
    <p:sldId id="540" r:id="rId12"/>
    <p:sldId id="544" r:id="rId13"/>
    <p:sldId id="555" r:id="rId14"/>
    <p:sldId id="556" r:id="rId15"/>
    <p:sldId id="557" r:id="rId16"/>
    <p:sldId id="559" r:id="rId17"/>
    <p:sldId id="560" r:id="rId18"/>
    <p:sldId id="561" r:id="rId19"/>
    <p:sldId id="562" r:id="rId20"/>
    <p:sldId id="351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3" d="100"/>
          <a:sy n="83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202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5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56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11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3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19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46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1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84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00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79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336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838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119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53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23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18/02/2020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6291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Ecological Pyramids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Pyramid of numbers </a:t>
            </a:r>
            <a:r>
              <a:rPr lang="en-AU" sz="2800" dirty="0" smtClean="0"/>
              <a:t>shows </a:t>
            </a:r>
            <a:r>
              <a:rPr lang="en-AU" sz="2800" b="1" dirty="0" smtClean="0"/>
              <a:t>how</a:t>
            </a:r>
            <a:r>
              <a:rPr lang="en-AU" sz="2800" dirty="0" smtClean="0"/>
              <a:t> </a:t>
            </a:r>
            <a:r>
              <a:rPr lang="en-AU" sz="2800" b="1" dirty="0" smtClean="0"/>
              <a:t>many </a:t>
            </a:r>
            <a:r>
              <a:rPr lang="en-AU" sz="2800" dirty="0" smtClean="0"/>
              <a:t>organisms are at each trophic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There are two types of pyramid of numbers: upright and inverted.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the difference between an upright pyramid of numbers and an inverted pyramid of numbers.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851" t="4526" r="11515" b="9696"/>
          <a:stretch/>
        </p:blipFill>
        <p:spPr>
          <a:xfrm>
            <a:off x="2044778" y="4083837"/>
            <a:ext cx="2838723" cy="1980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1181" t="7411" r="14759" b="8442"/>
          <a:stretch/>
        </p:blipFill>
        <p:spPr>
          <a:xfrm>
            <a:off x="6942724" y="3897399"/>
            <a:ext cx="2478132" cy="2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Dynamic Equilibrium</a:t>
            </a:r>
            <a:endParaRPr lang="en-AU" sz="2800" b="1" dirty="0"/>
          </a:p>
          <a:p>
            <a:r>
              <a:rPr lang="en-AU" sz="2800" dirty="0" smtClean="0"/>
              <a:t>If the number of frogs decreased,			            changes could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Increase in grasshoppers and a 			        depletion of grass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Increase in praying mantis because of more grasshoppers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Decrease in lizard numbers because there are fewer frogs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Birds will feed on praying mantis rather than frogs and lizards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praying mantis numbers will start to decrease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Grasshopper numbers will increase further and cause more grass to be depleted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30071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would happen to the number of praying mantis?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2032"/>
              </p:ext>
            </p:extLst>
          </p:nvPr>
        </p:nvGraphicFramePr>
        <p:xfrm>
          <a:off x="9523074" y="161421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would happen to the number of lizards?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66187"/>
              </p:ext>
            </p:extLst>
          </p:nvPr>
        </p:nvGraphicFramePr>
        <p:xfrm>
          <a:off x="9523073" y="3067421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impact will this have on praying mantis numbers?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97" y="161015"/>
            <a:ext cx="4498959" cy="26993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081022" y="385588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21244" y="974699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50729" y="1967494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30177" y="980554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76808" y="2071698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90411" y="1363500"/>
            <a:ext cx="7217765" cy="5217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45904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Population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Population graphs show how a population changes over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show the relationship between an individual population and changes to their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also show the relationship between two or more populations.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34404"/>
              </p:ext>
            </p:extLst>
          </p:nvPr>
        </p:nvGraphicFramePr>
        <p:xfrm>
          <a:off x="6890342" y="16247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a population graph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41235"/>
              </p:ext>
            </p:extLst>
          </p:nvPr>
        </p:nvGraphicFramePr>
        <p:xfrm>
          <a:off x="9523068" y="1610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are the two types of relationships population graphs can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11694"/>
              </p:ext>
            </p:extLst>
          </p:nvPr>
        </p:nvGraphicFramePr>
        <p:xfrm>
          <a:off x="9523067" y="1924729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Which type of graph is this?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654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1: Thrips are small insects that feed on the  flowers of certain plants.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31485" y="148207"/>
            <a:ext cx="5463180" cy="3948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655" r="13864"/>
          <a:stretch/>
        </p:blipFill>
        <p:spPr>
          <a:xfrm>
            <a:off x="4891119" y="830358"/>
            <a:ext cx="1656967" cy="1581536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" y="3772669"/>
            <a:ext cx="106843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the 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The </a:t>
            </a:r>
            <a:r>
              <a:rPr lang="en-AU" sz="2800" dirty="0">
                <a:solidFill>
                  <a:srgbClr val="00B050"/>
                </a:solidFill>
              </a:rPr>
              <a:t>thrip population is at its highest in January and lowest in </a:t>
            </a:r>
            <a:r>
              <a:rPr lang="en-AU" sz="2800" dirty="0" smtClean="0">
                <a:solidFill>
                  <a:srgbClr val="00B050"/>
                </a:solidFill>
              </a:rPr>
              <a:t>June.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There are more flowers for the thrip to feed on in January, so their 	population increases.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15967"/>
              </p:ext>
            </p:extLst>
          </p:nvPr>
        </p:nvGraphicFramePr>
        <p:xfrm>
          <a:off x="4746830" y="5733601"/>
          <a:ext cx="4137035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370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The population peak is lowest in Year 3.  Why might have caused this?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9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19" y="433"/>
            <a:ext cx="6276381" cy="34777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6511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2: The population of kangaroos on a golf course was monitored over 3 years.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the 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The kangaroo population peaks </a:t>
            </a:r>
            <a:r>
              <a:rPr lang="en-AU" sz="2800" dirty="0">
                <a:solidFill>
                  <a:srgbClr val="00B050"/>
                </a:solidFill>
              </a:rPr>
              <a:t>in </a:t>
            </a:r>
            <a:r>
              <a:rPr lang="en-AU" sz="2800" dirty="0" smtClean="0">
                <a:solidFill>
                  <a:srgbClr val="00B050"/>
                </a:solidFill>
              </a:rPr>
              <a:t>December/Summer 	and drops in Winter.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There is more grass for the kangaroos to feed on in 	Summer, so their population increases.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8937"/>
              </p:ext>
            </p:extLst>
          </p:nvPr>
        </p:nvGraphicFramePr>
        <p:xfrm>
          <a:off x="6321020" y="4608126"/>
          <a:ext cx="5790861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08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Why might there have been an extra large number of kangaroos in December of Year 2?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8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3: The </a:t>
            </a:r>
            <a:r>
              <a:rPr lang="en-AU" sz="2800" dirty="0" err="1"/>
              <a:t>M</a:t>
            </a:r>
            <a:r>
              <a:rPr lang="en-AU" sz="2800" dirty="0" err="1" smtClean="0"/>
              <a:t>yxomatosis</a:t>
            </a:r>
            <a:r>
              <a:rPr lang="en-AU" sz="2800" dirty="0" smtClean="0"/>
              <a:t> virus was introduced into a population of rabbits in 1950.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that portion of the </a:t>
            </a:r>
            <a:r>
              <a:rPr lang="en-AU" sz="2800" dirty="0"/>
              <a:t>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After the virus is introduced, the population of rabbits 	dropped to close to zero.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virus killed a large number of rabbits in the 	population.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45276"/>
              </p:ext>
            </p:extLst>
          </p:nvPr>
        </p:nvGraphicFramePr>
        <p:xfrm>
          <a:off x="9082631" y="2933165"/>
          <a:ext cx="3029250" cy="217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36000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828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European rabbit fleas were released in the 1970s to control the rabbit population. Why do you think they didn’t re-release </a:t>
                      </a:r>
                      <a:r>
                        <a:rPr lang="en-AU" baseline="0" dirty="0" err="1" smtClean="0"/>
                        <a:t>Myxamatosis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 descr="Related imag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4178" r="3099" b="23594"/>
          <a:stretch/>
        </p:blipFill>
        <p:spPr bwMode="auto">
          <a:xfrm>
            <a:off x="7419527" y="119719"/>
            <a:ext cx="4565864" cy="277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616226" y="337531"/>
            <a:ext cx="1123055" cy="236271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3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4: Snail and algae populations in a lake were monitored over a period of time.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the </a:t>
            </a:r>
            <a:r>
              <a:rPr lang="en-AU" sz="2800" dirty="0"/>
              <a:t>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A short time after a peak in the algae population, there 	is a peak in the snail population.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snails feed on the algae, so when there is more 	algae, there are more snails.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 descr="http://mdk12.msde.maryland.gov/assessments/high_school/look_like/2006/biology/images/22_q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76" y="148208"/>
            <a:ext cx="4513383" cy="2251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61793"/>
              </p:ext>
            </p:extLst>
          </p:nvPr>
        </p:nvGraphicFramePr>
        <p:xfrm>
          <a:off x="9082631" y="2933165"/>
          <a:ext cx="3029250" cy="13536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2482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8791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Why does the snail population peak </a:t>
                      </a:r>
                      <a:r>
                        <a:rPr lang="en-AU" b="1" baseline="0" dirty="0" smtClean="0"/>
                        <a:t>after</a:t>
                      </a:r>
                      <a:r>
                        <a:rPr lang="en-AU" b="0" baseline="0" dirty="0" smtClean="0"/>
                        <a:t> the algae population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5: Gazelle and lion populations in a lake were monitored over a period of time.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the 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A short time after a peak in the gazelle population, 	there 	is a peak in the lion population.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lions feed on the gazelles, so when there are more 	gazelles, there are more lions.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84" y="148207"/>
            <a:ext cx="4240608" cy="258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50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6: Lionfish are introduced into an ecosystem.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345886" y="337530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19" y="4303263"/>
            <a:ext cx="3262378" cy="24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7: Controls are put in place to reduce the lionfish population (divers catch lionfish)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487352" y="268561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20" y="4217463"/>
            <a:ext cx="3961334" cy="25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8: The lionfish and their prey reach an equilibrium.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186253" y="217758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08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828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commensalism. It is a long term relationship between different species where one species benefits and the other is unaffected.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Small birds follow buffalo as they graze.  The buffalo stir up insects that are eaten by the birds.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46" y="4126813"/>
            <a:ext cx="3062805" cy="24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Ecosystems are complex interactions between organisms and their surroundings.  </a:t>
            </a:r>
          </a:p>
          <a:p>
            <a:endParaRPr lang="en-AU" sz="2800" dirty="0"/>
          </a:p>
          <a:p>
            <a:r>
              <a:rPr lang="en-AU" sz="2800" dirty="0" smtClean="0"/>
              <a:t>Being able to interpret simple population graphs will help you understand the balance that exists between organisms and their environment.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1368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a dynamic equilibrium in an ecosystem?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what is happening in this population graph.</a:t>
            </a:r>
            <a:endParaRPr lang="en-AU" sz="2800" dirty="0"/>
          </a:p>
        </p:txBody>
      </p:sp>
      <p:pic>
        <p:nvPicPr>
          <p:cNvPr id="6" name="Picture 5" descr="Image result for ecological population graph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53" y="2973385"/>
            <a:ext cx="5731510" cy="36728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85088"/>
              </p:ext>
            </p:extLst>
          </p:nvPr>
        </p:nvGraphicFramePr>
        <p:xfrm>
          <a:off x="860411" y="4416122"/>
          <a:ext cx="4797822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479873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worksheet on Population Graphs on your device or a paper copy.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8288" y="3980809"/>
            <a:ext cx="107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Rafflesia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859" y="4469605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Cactus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828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competition. It is a short term relationship within the same species where they are fighting for the same resources.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Seeds from the same parent plant are growing close together in the same patch of soil.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24" y="4370048"/>
            <a:ext cx="3505035" cy="18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2192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Populations and Communities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population is a group of the same species living in the same place at the same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community is different populations living in the same place at the same time.</a:t>
            </a:r>
          </a:p>
          <a:p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How is a population different to a community?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Give an example of a population and a community in a jungle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68" y="4197937"/>
            <a:ext cx="408249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2192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Disruptions to Ecosystems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Ecosystems can be disrupted by natural processes or human activity.</a:t>
            </a:r>
          </a:p>
          <a:p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Name two natural disruptions to ecosystems and two disruptions caused by humans.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Floods can benefit ecosystems, but also cause harm. 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one way a flood benefits an ecosystem.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one way a flood can harm an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437"/>
          <a:stretch/>
        </p:blipFill>
        <p:spPr>
          <a:xfrm>
            <a:off x="8673072" y="3276132"/>
            <a:ext cx="3207343" cy="32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Stability in Ecosystems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328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a dynamic equilibrium in a population or 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Interpret simple population graphs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69931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The picture shows a food web.</a:t>
            </a:r>
          </a:p>
          <a:p>
            <a:endParaRPr lang="en-AU" sz="2800" dirty="0"/>
          </a:p>
          <a:p>
            <a:r>
              <a:rPr lang="en-AU" sz="2800" dirty="0" smtClean="0"/>
              <a:t>A drought causes a decline in the mango population.</a:t>
            </a:r>
          </a:p>
          <a:p>
            <a:endParaRPr lang="en-AU" sz="2800" dirty="0" smtClean="0"/>
          </a:p>
          <a:p>
            <a:r>
              <a:rPr lang="en-AU" sz="2800" dirty="0" smtClean="0"/>
              <a:t>Describe one direct impact and one indirect impact on the food web.</a:t>
            </a:r>
          </a:p>
        </p:txBody>
      </p:sp>
      <p:pic>
        <p:nvPicPr>
          <p:cNvPr id="10" name="Picture 2" descr="http://k8schoollessons.com/wp-content/uploads/2015/01/food-web.jpg">
            <a:extLst>
              <a:ext uri="{FF2B5EF4-FFF2-40B4-BE49-F238E27FC236}">
                <a16:creationId xmlns="" xmlns:a16="http://schemas.microsoft.com/office/drawing/2014/main" id="{81780505-0EA3-441E-847C-2F18FD06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 bwMode="auto">
          <a:xfrm>
            <a:off x="6993119" y="1531080"/>
            <a:ext cx="5198881" cy="53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Stability in Ecosystems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 organisms live in a complex web of relationships, with each other and their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ecosystem needs to maintain a balance so that all species can exist at an ideal population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Population gains due to reproduction and	   immigration must balance the loss due to 		   death and emigration.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type of balance is called a dynamic		     equilibrium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64295"/>
              </p:ext>
            </p:extLst>
          </p:nvPr>
        </p:nvGraphicFramePr>
        <p:xfrm>
          <a:off x="6854299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ecosystems need to be balanced?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02335"/>
              </p:ext>
            </p:extLst>
          </p:nvPr>
        </p:nvGraphicFramePr>
        <p:xfrm>
          <a:off x="9523071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processes cause</a:t>
                      </a:r>
                      <a:r>
                        <a:rPr lang="en-AU" baseline="0" dirty="0" smtClean="0"/>
                        <a:t> populations to increase?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72391"/>
              </p:ext>
            </p:extLst>
          </p:nvPr>
        </p:nvGraphicFramePr>
        <p:xfrm>
          <a:off x="9397334" y="3874116"/>
          <a:ext cx="2714548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45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em·i·gra·tion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  <a:br>
                        <a:rPr lang="en-AU" baseline="0" dirty="0"/>
                      </a:br>
                      <a:r>
                        <a:rPr lang="en-AU" baseline="0" dirty="0" smtClean="0"/>
                        <a:t>leaving to go 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im·mi·gra·tion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coming into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dy·na·mic</a:t>
                      </a:r>
                      <a:r>
                        <a:rPr lang="en-AU" b="1" baseline="0" dirty="0" smtClean="0"/>
                        <a:t> </a:t>
                      </a:r>
                      <a:r>
                        <a:rPr lang="en-AU" b="0" baseline="0" dirty="0" smtClean="0"/>
                        <a:t>(</a:t>
                      </a:r>
                      <a:r>
                        <a:rPr lang="en-AU" b="0" i="1" baseline="0" dirty="0" smtClean="0"/>
                        <a:t>adjective</a:t>
                      </a:r>
                      <a:r>
                        <a:rPr lang="en-AU" b="0" baseline="0" dirty="0" smtClean="0"/>
                        <a:t>) constantly changing</a:t>
                      </a:r>
                      <a:endParaRPr lang="en-AU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e·qui·li·bri·um</a:t>
                      </a:r>
                      <a:r>
                        <a:rPr lang="en-AU" b="0" baseline="0" dirty="0" smtClean="0"/>
                        <a:t> (</a:t>
                      </a:r>
                      <a:r>
                        <a:rPr lang="en-AU" b="0" i="1" baseline="0" dirty="0" smtClean="0"/>
                        <a:t>noun</a:t>
                      </a:r>
                      <a:r>
                        <a:rPr lang="en-AU" b="0" baseline="0" dirty="0" smtClean="0"/>
                        <a:t>) a state of balance</a:t>
                      </a:r>
                      <a:endParaRPr lang="en-AU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26425"/>
              </p:ext>
            </p:extLst>
          </p:nvPr>
        </p:nvGraphicFramePr>
        <p:xfrm>
          <a:off x="9523070" y="160141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</a:t>
                      </a:r>
                      <a:r>
                        <a:rPr lang="en-AU" baseline="0" dirty="0" smtClean="0"/>
                        <a:t>immigration different to emigration?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11" y="2568423"/>
            <a:ext cx="2474980" cy="396253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98442"/>
              </p:ext>
            </p:extLst>
          </p:nvPr>
        </p:nvGraphicFramePr>
        <p:xfrm>
          <a:off x="9523070" y="2780294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 dynamic equilibrium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Dynamic Equilibrium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Changes can upset the equilibrium (or balance) in an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new equilibrium will become established that responds to the change.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new equilibrium is often </a:t>
            </a:r>
            <a:r>
              <a:rPr lang="en-AU" sz="2800" smtClean="0"/>
              <a:t>very similar </a:t>
            </a:r>
            <a:r>
              <a:rPr lang="en-AU" sz="2800" dirty="0" smtClean="0"/>
              <a:t>to the original.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30359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What happens when a change disrupts an ecosystem?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4962"/>
              </p:ext>
            </p:extLst>
          </p:nvPr>
        </p:nvGraphicFramePr>
        <p:xfrm>
          <a:off x="9397334" y="3874116"/>
          <a:ext cx="2714548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45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em·i·gra·tion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  <a:br>
                        <a:rPr lang="en-AU" baseline="0" dirty="0"/>
                      </a:br>
                      <a:r>
                        <a:rPr lang="en-AU" baseline="0" dirty="0" smtClean="0"/>
                        <a:t>leaving to go 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im·mi·gra·tion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coming into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dy·na·mic</a:t>
                      </a:r>
                      <a:r>
                        <a:rPr lang="en-AU" b="1" baseline="0" dirty="0" smtClean="0"/>
                        <a:t> </a:t>
                      </a:r>
                      <a:r>
                        <a:rPr lang="en-AU" b="0" baseline="0" dirty="0" smtClean="0"/>
                        <a:t>(</a:t>
                      </a:r>
                      <a:r>
                        <a:rPr lang="en-AU" b="0" i="1" baseline="0" dirty="0" smtClean="0"/>
                        <a:t>adjective</a:t>
                      </a:r>
                      <a:r>
                        <a:rPr lang="en-AU" b="0" baseline="0" dirty="0" smtClean="0"/>
                        <a:t>) constantly changing</a:t>
                      </a:r>
                      <a:endParaRPr lang="en-AU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e·qui·li·bri·um</a:t>
                      </a:r>
                      <a:r>
                        <a:rPr lang="en-AU" b="0" baseline="0" dirty="0" smtClean="0"/>
                        <a:t> (</a:t>
                      </a:r>
                      <a:r>
                        <a:rPr lang="en-AU" b="0" i="1" baseline="0" dirty="0" smtClean="0"/>
                        <a:t>noun</a:t>
                      </a:r>
                      <a:r>
                        <a:rPr lang="en-AU" b="0" baseline="0" dirty="0" smtClean="0"/>
                        <a:t>) a state of balance</a:t>
                      </a:r>
                      <a:endParaRPr lang="en-AU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36113</TotalTime>
  <Words>1452</Words>
  <Application>Microsoft Office PowerPoint</Application>
  <PresentationFormat>Widescreen</PresentationFormat>
  <Paragraphs>280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Stability in Ecosystems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687</cp:revision>
  <dcterms:created xsi:type="dcterms:W3CDTF">2017-01-28T08:32:28Z</dcterms:created>
  <dcterms:modified xsi:type="dcterms:W3CDTF">2020-02-18T00:19:01Z</dcterms:modified>
</cp:coreProperties>
</file>